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25" r:id="rId3"/>
    <p:sldId id="408" r:id="rId4"/>
    <p:sldId id="423" r:id="rId5"/>
    <p:sldId id="360" r:id="rId6"/>
    <p:sldId id="412" r:id="rId7"/>
    <p:sldId id="414" r:id="rId8"/>
    <p:sldId id="413" r:id="rId9"/>
    <p:sldId id="415" r:id="rId10"/>
    <p:sldId id="426" r:id="rId11"/>
    <p:sldId id="427" r:id="rId12"/>
    <p:sldId id="416" r:id="rId13"/>
    <p:sldId id="418" r:id="rId14"/>
    <p:sldId id="419" r:id="rId15"/>
    <p:sldId id="420" r:id="rId16"/>
    <p:sldId id="421" r:id="rId17"/>
    <p:sldId id="422" r:id="rId18"/>
    <p:sldId id="417" r:id="rId19"/>
    <p:sldId id="424" r:id="rId20"/>
    <p:sldId id="359" r:id="rId21"/>
    <p:sldId id="409" r:id="rId22"/>
    <p:sldId id="410" r:id="rId23"/>
    <p:sldId id="41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94"/>
  </p:normalViewPr>
  <p:slideViewPr>
    <p:cSldViewPr>
      <p:cViewPr varScale="1">
        <p:scale>
          <a:sx n="121" d="100"/>
          <a:sy n="121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2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DFFB-09B4-D22B-6831-509C14C4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2594"/>
            <a:ext cx="88392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Pivot Wide Data to Get </a:t>
            </a:r>
            <a:r>
              <a:rPr lang="en-US" i="1" dirty="0"/>
              <a:t>Tidy</a:t>
            </a:r>
            <a:r>
              <a:rPr lang="en-US" dirty="0"/>
              <a:t> Format Long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3344F7-AC61-EC80-CCF5-23731FCB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60019"/>
            <a:ext cx="8915400" cy="319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1893D-485A-6D1E-0C17-FEC676FFCA01}"/>
              </a:ext>
            </a:extLst>
          </p:cNvPr>
          <p:cNvSpPr txBox="1"/>
          <p:nvPr/>
        </p:nvSpPr>
        <p:spPr>
          <a:xfrm>
            <a:off x="1219200" y="5410200"/>
            <a:ext cx="6528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use either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pivot_longer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>
                <a:solidFill>
                  <a:srgbClr val="C00000"/>
                </a:solidFill>
              </a:rPr>
              <a:t>gather()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AB7D3-A34E-207F-F156-4180544C688B}"/>
              </a:ext>
            </a:extLst>
          </p:cNvPr>
          <p:cNvSpPr txBox="1"/>
          <p:nvPr/>
        </p:nvSpPr>
        <p:spPr>
          <a:xfrm>
            <a:off x="3276600" y="1217938"/>
            <a:ext cx="2031454" cy="52322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</a:rPr>
              <a:t>pivot_longer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2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ipulación de data frames usando tidyr - R para Análisis Científicos ...">
            <a:extLst>
              <a:ext uri="{FF2B5EF4-FFF2-40B4-BE49-F238E27FC236}">
                <a16:creationId xmlns:a16="http://schemas.microsoft.com/office/drawing/2014/main" id="{0CC25FE2-03F1-5345-4B6F-DB158396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5113"/>
            <a:ext cx="8534400" cy="29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A8715-3A6C-CEAA-8142-642A2AF10BDA}"/>
              </a:ext>
            </a:extLst>
          </p:cNvPr>
          <p:cNvSpPr txBox="1"/>
          <p:nvPr/>
        </p:nvSpPr>
        <p:spPr>
          <a:xfrm>
            <a:off x="3733800" y="685800"/>
            <a:ext cx="1344855" cy="52322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gather()</a:t>
            </a:r>
          </a:p>
        </p:txBody>
      </p:sp>
    </p:spTree>
    <p:extLst>
      <p:ext uri="{BB962C8B-B14F-4D97-AF65-F5344CB8AC3E}">
        <p14:creationId xmlns:p14="http://schemas.microsoft.com/office/powerpoint/2010/main" val="398468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</a:t>
            </a:r>
            <a:r>
              <a:rPr lang="en-US" i="1" dirty="0"/>
              <a:t>nasty </a:t>
            </a:r>
            <a:r>
              <a:rPr lang="en-US" i="1" dirty="0" err="1"/>
              <a:t>format.csv</a:t>
            </a:r>
            <a:r>
              <a:rPr lang="en-US" i="1" dirty="0"/>
              <a:t> </a:t>
            </a:r>
            <a:r>
              <a:rPr lang="en-US" dirty="0"/>
              <a:t>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gather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View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94D5B7-4CB4-AD1A-F7DB-2C0574FE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4953000"/>
            <a:ext cx="4040555" cy="1676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again,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unique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/>
              <a:t>We tell </a:t>
            </a:r>
            <a:r>
              <a:rPr lang="en-US" dirty="0" err="1"/>
              <a:t>ggplot</a:t>
            </a:r>
            <a:r>
              <a:rPr lang="en-US" dirty="0"/>
              <a:t>() the data frame to look in for variables, the </a:t>
            </a:r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dirty="0"/>
              <a:t>- and </a:t>
            </a:r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9B38-23E6-DF4E-81B0-F41CD547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BA7E-9545-2941-88B0-CAFFBF7A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E38B-343B-4343-B937-667F1F7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OK (but not great) ways to import data, and </a:t>
            </a:r>
            <a:r>
              <a:rPr lang="en-US" u="sng" dirty="0"/>
              <a:t>one good way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B438-7A9E-6D41-A05F-FEFEC7F0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marL="0" indent="0">
              <a:buNone/>
            </a:pPr>
            <a:r>
              <a:rPr lang="en-US" dirty="0"/>
              <a:t>Method 3: </a:t>
            </a:r>
            <a:r>
              <a:rPr lang="en-US" dirty="0">
                <a:solidFill>
                  <a:srgbClr val="0432FF"/>
                </a:solidFill>
              </a:rPr>
              <a:t>Use a </a:t>
            </a:r>
            <a:r>
              <a:rPr lang="en-US" dirty="0" err="1">
                <a:solidFill>
                  <a:srgbClr val="0432FF"/>
                </a:solidFill>
              </a:rPr>
              <a:t>Rstudio</a:t>
            </a:r>
            <a:r>
              <a:rPr lang="en-US" dirty="0">
                <a:solidFill>
                  <a:srgbClr val="0432FF"/>
                </a:solidFill>
              </a:rPr>
              <a:t> ‘project’ file (.</a:t>
            </a:r>
            <a:r>
              <a:rPr lang="en-US" dirty="0" err="1">
                <a:solidFill>
                  <a:srgbClr val="0432FF"/>
                </a:solidFill>
              </a:rPr>
              <a:t>Rproj</a:t>
            </a:r>
            <a:r>
              <a:rPr lang="en-US" dirty="0"/>
              <a:t>)*  </a:t>
            </a:r>
          </a:p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primarily discuss using </a:t>
            </a:r>
            <a:r>
              <a:rPr lang="en-US" dirty="0">
                <a:solidFill>
                  <a:srgbClr val="0432FF"/>
                </a:solidFill>
              </a:rPr>
              <a:t>‘project’ files</a:t>
            </a:r>
            <a:r>
              <a:rPr lang="en-US" dirty="0"/>
              <a:t>; the other ways are described at the end of this presentation.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other ways are less reliable and can encourage poor practice so we won’t discuss them (although you will see them if you search online)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C00000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</a:t>
            </a:r>
            <a:r>
              <a:rPr lang="en-US" sz="2000" dirty="0">
                <a:solidFill>
                  <a:srgbClr val="C00000"/>
                </a:solidFill>
              </a:rPr>
              <a:t>View</a:t>
            </a:r>
            <a:r>
              <a:rPr lang="en-US" sz="2000" dirty="0">
                <a:solidFill>
                  <a:srgbClr val="0432FF"/>
                </a:solidFill>
              </a:rPr>
              <a:t>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7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0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8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pPr algn="l"/>
            <a:r>
              <a:rPr lang="en-US" dirty="0"/>
              <a:t>Importing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541996" cy="5944862"/>
          </a:xfrm>
        </p:spPr>
        <p:txBody>
          <a:bodyPr>
            <a:normAutofit/>
          </a:bodyPr>
          <a:lstStyle/>
          <a:p>
            <a:r>
              <a:rPr lang="en-US" sz="1800" dirty="0"/>
              <a:t>Make new </a:t>
            </a:r>
            <a:r>
              <a:rPr lang="en-US" sz="1800" dirty="0" err="1"/>
              <a:t>scriptfile</a:t>
            </a:r>
            <a:r>
              <a:rPr lang="en-US" sz="1800" dirty="0"/>
              <a:t> called </a:t>
            </a:r>
            <a:r>
              <a:rPr lang="en-US" sz="1800" i="1" dirty="0" err="1"/>
              <a:t>compensation.R</a:t>
            </a:r>
            <a:endParaRPr lang="en-US" sz="1800" i="1" dirty="0"/>
          </a:p>
          <a:p>
            <a:r>
              <a:rPr lang="en-US" sz="1800" dirty="0"/>
              <a:t>Copy </a:t>
            </a:r>
            <a:r>
              <a:rPr lang="en-US" sz="1800" i="1" dirty="0" err="1"/>
              <a:t>compensation.csv</a:t>
            </a:r>
            <a:r>
              <a:rPr lang="en-US" sz="1800" i="1" dirty="0"/>
              <a:t> </a:t>
            </a:r>
            <a:r>
              <a:rPr lang="en-US" sz="1800" dirty="0"/>
              <a:t>to the new folder containing </a:t>
            </a:r>
            <a:r>
              <a:rPr lang="en-US" sz="1800" i="1" dirty="0" err="1"/>
              <a:t>Lectures.rproj</a:t>
            </a:r>
            <a:r>
              <a:rPr lang="en-US" sz="1800" i="1" dirty="0"/>
              <a:t> </a:t>
            </a:r>
          </a:p>
          <a:p>
            <a:r>
              <a:rPr lang="en-US" sz="1800" dirty="0"/>
              <a:t>Import </a:t>
            </a:r>
            <a:r>
              <a:rPr lang="en-US" sz="1800" dirty="0" err="1"/>
              <a:t>compensation.csv</a:t>
            </a:r>
            <a:r>
              <a:rPr lang="en-US" sz="1800" dirty="0"/>
              <a:t> data using the import dataset tool (</a:t>
            </a:r>
            <a:r>
              <a:rPr lang="en-US" sz="1800" dirty="0" err="1"/>
              <a:t>Rstudio</a:t>
            </a:r>
            <a:r>
              <a:rPr lang="en-US" sz="1800" dirty="0"/>
              <a:t> menu bar) and assign to object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("~/Downloads/Lectures/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Change this import to a relative path</a:t>
            </a:r>
            <a:r>
              <a:rPr lang="en-US" sz="1800" dirty="0"/>
              <a:t>, </a:t>
            </a:r>
            <a:r>
              <a:rPr lang="en-US" sz="1800" b="1" dirty="0"/>
              <a:t>not absolute path. This is very important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/>
              <a:t>It now looks in the project folder for the file.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sz="1800" dirty="0"/>
              <a:t>Notice we now have a whole bunch of different </a:t>
            </a:r>
          </a:p>
          <a:p>
            <a:pPr marL="0" indent="0">
              <a:buNone/>
            </a:pPr>
            <a:r>
              <a:rPr lang="en-US" sz="1800" dirty="0"/>
              <a:t>things named compensation; sometimes best to give</a:t>
            </a:r>
          </a:p>
          <a:p>
            <a:pPr marL="0" indent="0">
              <a:buNone/>
            </a:pPr>
            <a:r>
              <a:rPr lang="en-US" sz="1800" dirty="0"/>
              <a:t>informative prefix or suffix designation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compensation_data</a:t>
            </a:r>
            <a:r>
              <a:rPr lang="en-US" sz="1800" dirty="0"/>
              <a:t>, </a:t>
            </a:r>
            <a:r>
              <a:rPr lang="en-US" sz="1800" dirty="0" err="1"/>
              <a:t>compensation_script</a:t>
            </a:r>
            <a:r>
              <a:rPr lang="en-US" sz="1800" dirty="0"/>
              <a:t>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096C8-67B7-6147-BFC7-2B2FF637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98" y="154714"/>
            <a:ext cx="3810000" cy="79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D7145-CD29-D54E-8AC8-523EE0766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35909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names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head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</a:t>
            </a:r>
            <a:r>
              <a:rPr lang="en-US" sz="2000" dirty="0">
                <a:solidFill>
                  <a:srgbClr val="C00000"/>
                </a:solidFill>
              </a:rPr>
              <a:t>dim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C00000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glimpse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Excellent Primer Here: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https://vita.had.co.nz/papers/tidy-</a:t>
            </a:r>
            <a:r>
              <a:rPr lang="en-US" sz="2000" dirty="0" err="1">
                <a:hlinkClick r:id="rId2"/>
              </a:rPr>
              <a:t>data.pdf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7732</TotalTime>
  <Words>1747</Words>
  <Application>Microsoft Macintosh PowerPoint</Application>
  <PresentationFormat>On-screen Show (4:3)</PresentationFormat>
  <Paragraphs>195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Lecture 2 Importing Data</vt:lpstr>
      <vt:lpstr>Three OK (but not great) ways to import data, and one good way.</vt:lpstr>
      <vt:lpstr>Projects in Rstudio (the BEST way to deal with data import) </vt:lpstr>
      <vt:lpstr>.Rproj is a Symphony Conductor</vt:lpstr>
      <vt:lpstr>Using projects</vt:lpstr>
      <vt:lpstr>Importing the Data</vt:lpstr>
      <vt:lpstr>Checking the Data</vt:lpstr>
      <vt:lpstr>R Works Best with ‘Tidy’ Data</vt:lpstr>
      <vt:lpstr> Messy vs. ‘Tidy’ Data</vt:lpstr>
      <vt:lpstr>Pivot Wide Data to Get Tidy Format Long Data</vt:lpstr>
      <vt:lpstr>PowerPoint Presentation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  <vt:lpstr>PowerPoint Presentation</vt:lpstr>
      <vt:lpstr>Suggested Import Methods</vt:lpstr>
      <vt:lpstr>Suggested Import Methods</vt:lpstr>
      <vt:lpstr>Suggested Import Methods</vt:lpstr>
      <vt:lpstr>Suggested Import Methods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341</cp:revision>
  <dcterms:created xsi:type="dcterms:W3CDTF">2013-09-18T21:00:03Z</dcterms:created>
  <dcterms:modified xsi:type="dcterms:W3CDTF">2024-10-20T16:05:49Z</dcterms:modified>
  <cp:category/>
</cp:coreProperties>
</file>